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330" r:id="rId2"/>
    <p:sldId id="556" r:id="rId3"/>
    <p:sldId id="557" r:id="rId4"/>
    <p:sldId id="558" r:id="rId5"/>
    <p:sldId id="563" r:id="rId6"/>
    <p:sldId id="562" r:id="rId7"/>
    <p:sldId id="571" r:id="rId8"/>
    <p:sldId id="564" r:id="rId9"/>
    <p:sldId id="565" r:id="rId10"/>
    <p:sldId id="559" r:id="rId11"/>
    <p:sldId id="568" r:id="rId12"/>
    <p:sldId id="561" r:id="rId13"/>
    <p:sldId id="573" r:id="rId14"/>
    <p:sldId id="570" r:id="rId15"/>
    <p:sldId id="572" r:id="rId16"/>
  </p:sldIdLst>
  <p:sldSz cx="9144000" cy="6858000" type="screen4x3"/>
  <p:notesSz cx="9866313" cy="6735763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3543" userDrawn="1">
          <p15:clr>
            <a:srgbClr val="A4A3A4"/>
          </p15:clr>
        </p15:guide>
        <p15:guide id="7" pos="4853" userDrawn="1">
          <p15:clr>
            <a:srgbClr val="A4A3A4"/>
          </p15:clr>
        </p15:guide>
        <p15:guide id="8" pos="544" userDrawn="1">
          <p15:clr>
            <a:srgbClr val="A4A3A4"/>
          </p15:clr>
        </p15:guide>
        <p15:guide id="9" pos="44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NOS_IAS_CYKIM" initials="X" lastIdx="1" clrIdx="0">
    <p:extLst>
      <p:ext uri="{19B8F6BF-5375-455C-9EA6-DF929625EA0E}">
        <p15:presenceInfo xmlns:p15="http://schemas.microsoft.com/office/powerpoint/2012/main" userId="47eb518808c883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2" autoAdjust="0"/>
    <p:restoredTop sz="80727" autoAdjust="0"/>
  </p:normalViewPr>
  <p:slideViewPr>
    <p:cSldViewPr snapToGrid="0">
      <p:cViewPr varScale="1">
        <p:scale>
          <a:sx n="91" d="100"/>
          <a:sy n="91" d="100"/>
        </p:scale>
        <p:origin x="2730" y="48"/>
      </p:cViewPr>
      <p:guideLst>
        <p:guide orient="horz" pos="4178"/>
        <p:guide pos="408"/>
        <p:guide orient="horz" pos="686"/>
        <p:guide orient="horz" pos="3543"/>
        <p:guide pos="4853"/>
        <p:guide pos="544"/>
        <p:guide pos="44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34" d="100"/>
          <a:sy n="134" d="100"/>
        </p:scale>
        <p:origin x="15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E0250-CC24-409A-8B52-30B700DEE9E5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41C7-6AE3-4EA3-A676-F91B8BDEE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0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4970C-BA37-4B45-9D7C-A3F7E1FA8168}" type="datetimeFigureOut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17888" y="841375"/>
            <a:ext cx="303053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6B659-7088-4164-8EC3-6F2D776A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9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67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11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91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48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707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27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0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2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8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92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63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0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34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75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4172"/>
            <a:ext cx="7772400" cy="87562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206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4744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269823" y="2452914"/>
            <a:ext cx="8619344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318354"/>
            <a:ext cx="9144000" cy="53964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9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361D-F47D-46F4-90E8-503ADE0DC9FA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7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1C7C-4126-448D-90DF-A04EF65D39D5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3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DC81-59B5-410E-BBFF-C0EEFA930BAA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3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1CEE-DCDD-403E-899D-7ACB25EEEB28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AD5E-B12A-4ADE-8B14-A9C4266CCB52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4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803-A563-414A-86A5-0BFD94A78DED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9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8F2A1-8E8F-4ADC-9ED9-29A1A90B8778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16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D78-4735-495C-BE88-4D70D92D3759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8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75BF-748C-4B64-A4EC-7734C16FE759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1869" y="-4207"/>
            <a:ext cx="453571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38AD7AB2-3FD4-4FAE-B8CB-9FCDFD794D38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558936" y="907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 10</a:t>
            </a:r>
          </a:p>
        </p:txBody>
      </p:sp>
    </p:spTree>
    <p:extLst>
      <p:ext uri="{BB962C8B-B14F-4D97-AF65-F5344CB8AC3E}">
        <p14:creationId xmlns:p14="http://schemas.microsoft.com/office/powerpoint/2010/main" val="159583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6A0A-6F36-4686-9044-3D3FA4B5285F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0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024C-E858-4263-8C16-4E6548A66570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0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FDC81-59B5-410E-BBFF-C0EEFA930BAA}" type="datetime1">
              <a:rPr lang="ko-KR" altLang="en-US" smtClean="0"/>
              <a:t>2022-12-28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64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</a:rPr>
              <a:t>CMAPSS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데이터 학습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073871"/>
          </a:xfrm>
        </p:spPr>
        <p:txBody>
          <a:bodyPr>
            <a:normAutofit/>
          </a:bodyPr>
          <a:lstStyle/>
          <a:p>
            <a:r>
              <a:rPr lang="ko-KR" altLang="en-US" b="1" dirty="0"/>
              <a:t>김 찬 영</a:t>
            </a:r>
            <a:endParaRPr lang="en-US" altLang="ko-KR" b="1" dirty="0"/>
          </a:p>
          <a:p>
            <a:r>
              <a:rPr lang="en-US" altLang="ko-KR" sz="1800" b="1" dirty="0"/>
              <a:t>22.12.27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123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3)</a:t>
            </a:r>
            <a:r>
              <a:rPr lang="ko-KR" altLang="en-US" sz="1400" b="1" dirty="0">
                <a:latin typeface="+mj-ea"/>
                <a:ea typeface="+mj-ea"/>
              </a:rPr>
              <a:t> 표준화 및 필터링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표준화</a:t>
            </a:r>
            <a:r>
              <a:rPr lang="en-US" altLang="ko-KR" sz="1400" dirty="0"/>
              <a:t>(</a:t>
            </a:r>
            <a:r>
              <a:rPr lang="ko-KR" altLang="en-US" sz="1400" dirty="0"/>
              <a:t>정규화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필터링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노이즈제거</a:t>
            </a:r>
            <a:r>
              <a:rPr lang="en-US" altLang="ko-KR" sz="14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err="1"/>
              <a:t>가우시안</a:t>
            </a:r>
            <a:r>
              <a:rPr lang="ko-KR" altLang="en-US" sz="1400" dirty="0"/>
              <a:t> 필터 적용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CB39FD-3CB4-7CB2-F864-CCC158C5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81" y="1624620"/>
            <a:ext cx="2124371" cy="685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C508CC-F302-8F4D-E919-E5127271A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81" y="3453220"/>
            <a:ext cx="3572374" cy="22101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705" y="397140"/>
            <a:ext cx="3134295" cy="282006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C678BF3-3A55-3118-214A-8471B7181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1047" y="3623385"/>
            <a:ext cx="3363033" cy="2829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6DBEA7-46B6-1C4C-19D7-46C8BCF31A7F}"/>
              </a:ext>
            </a:extLst>
          </p:cNvPr>
          <p:cNvSpPr txBox="1"/>
          <p:nvPr/>
        </p:nvSpPr>
        <p:spPr>
          <a:xfrm>
            <a:off x="5003865" y="3244874"/>
            <a:ext cx="3930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상 엔진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번 센서의 표준화 및 필터링 처리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A5493B-926C-66D2-5401-69CADF9B226A}"/>
              </a:ext>
            </a:extLst>
          </p:cNvPr>
          <p:cNvSpPr txBox="1"/>
          <p:nvPr/>
        </p:nvSpPr>
        <p:spPr>
          <a:xfrm>
            <a:off x="4905339" y="6480884"/>
            <a:ext cx="4238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&lt;</a:t>
            </a:r>
            <a:r>
              <a:rPr lang="ko-KR" altLang="en-US" sz="1200" b="1" dirty="0"/>
              <a:t>직접 도출한 엔진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번 센서의 표준화 및 필터링 처리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F1FA8-F8FB-B29C-51DF-40DB03B5291F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6527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16824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표준화 및 노이즈 제거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9F368E-33E8-E578-7688-C1865DE9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" y="2186486"/>
            <a:ext cx="9144000" cy="15597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221CD13-ED31-7896-0468-6DD472AE7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024" y="4354380"/>
            <a:ext cx="9144000" cy="1518727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15771AA-85BB-1533-026B-694E6DBD2213}"/>
              </a:ext>
            </a:extLst>
          </p:cNvPr>
          <p:cNvSpPr/>
          <p:nvPr/>
        </p:nvSpPr>
        <p:spPr>
          <a:xfrm>
            <a:off x="3737987" y="3755853"/>
            <a:ext cx="1256044" cy="58249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CAAAA1-F21F-1C09-C39C-0554650927F1}"/>
              </a:ext>
            </a:extLst>
          </p:cNvPr>
          <p:cNvSpPr txBox="1"/>
          <p:nvPr/>
        </p:nvSpPr>
        <p:spPr>
          <a:xfrm>
            <a:off x="501226" y="741508"/>
            <a:ext cx="1797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3)</a:t>
            </a:r>
            <a:r>
              <a:rPr lang="ko-KR" altLang="en-US" sz="1400" b="1" dirty="0">
                <a:latin typeface="+mj-ea"/>
                <a:ea typeface="+mj-ea"/>
              </a:rPr>
              <a:t> 표준화 및 필터링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7C91B-3DE7-8E9C-FF66-66B5B1C81970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5251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학습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Regime1~6 </a:t>
            </a:r>
            <a:r>
              <a:rPr lang="ko-KR" altLang="en-US" sz="1400" dirty="0"/>
              <a:t>별로 인공신경망을 구성해서 학습함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85" y="1628364"/>
            <a:ext cx="2921281" cy="21890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2610" y="4060227"/>
            <a:ext cx="751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4-fold Cross Validation </a:t>
            </a:r>
            <a:r>
              <a:rPr lang="ko-KR" altLang="en-US" sz="1400" dirty="0"/>
              <a:t>사용해서 최적의 </a:t>
            </a:r>
            <a:r>
              <a:rPr lang="ko-KR" altLang="en-US" sz="1400" dirty="0" err="1"/>
              <a:t>파라미터</a:t>
            </a:r>
            <a:r>
              <a:rPr lang="ko-KR" altLang="en-US" sz="1400" dirty="0"/>
              <a:t> 도출함</a:t>
            </a: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880" y="4623612"/>
            <a:ext cx="2312882" cy="1748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7" y="4853544"/>
            <a:ext cx="2997200" cy="11334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871" y="4714867"/>
            <a:ext cx="2696633" cy="156642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3363212" y="532874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6062453" y="532874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B342C-7165-1770-4E6A-7CC792EA8C7F}"/>
              </a:ext>
            </a:extLst>
          </p:cNvPr>
          <p:cNvSpPr txBox="1"/>
          <p:nvPr/>
        </p:nvSpPr>
        <p:spPr>
          <a:xfrm>
            <a:off x="7450" y="1272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3. CMAPSS </a:t>
            </a:r>
            <a:r>
              <a:rPr lang="ko-KR" altLang="en-US" b="1" dirty="0">
                <a:latin typeface="+mj-ea"/>
                <a:ea typeface="+mj-ea"/>
              </a:rPr>
              <a:t>데이터 학습</a:t>
            </a:r>
          </a:p>
        </p:txBody>
      </p:sp>
    </p:spTree>
    <p:extLst>
      <p:ext uri="{BB962C8B-B14F-4D97-AF65-F5344CB8AC3E}">
        <p14:creationId xmlns:p14="http://schemas.microsoft.com/office/powerpoint/2010/main" val="338803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결과 비교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5599" y="1168243"/>
            <a:ext cx="37065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Regime6</a:t>
            </a:r>
            <a:r>
              <a:rPr lang="ko-KR" altLang="en-US" sz="1400" dirty="0"/>
              <a:t>번의 </a:t>
            </a:r>
            <a:r>
              <a:rPr lang="en-US" altLang="ko-KR" sz="1400" dirty="0"/>
              <a:t>engine50~260</a:t>
            </a:r>
            <a:r>
              <a:rPr lang="ko-KR" altLang="en-US" sz="1400" dirty="0"/>
              <a:t>번 그래프 도출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Target(</a:t>
            </a:r>
            <a:r>
              <a:rPr lang="ko-KR" altLang="en-US" sz="1400" dirty="0"/>
              <a:t>파랑</a:t>
            </a:r>
            <a:r>
              <a:rPr lang="en-US" altLang="ko-KR" sz="1400" dirty="0"/>
              <a:t>)</a:t>
            </a:r>
            <a:r>
              <a:rPr lang="ko-KR" altLang="en-US" sz="1400" dirty="0"/>
              <a:t>의</a:t>
            </a:r>
            <a:r>
              <a:rPr lang="en-US" altLang="ko-KR" sz="1400" dirty="0"/>
              <a:t> </a:t>
            </a:r>
            <a:r>
              <a:rPr lang="ko-KR" altLang="en-US" sz="1400" dirty="0"/>
              <a:t>형상이 다른 이유</a:t>
            </a:r>
            <a:br>
              <a:rPr lang="en-US" altLang="ko-KR" sz="1400" dirty="0"/>
            </a:br>
            <a:r>
              <a:rPr lang="en-US" altLang="ko-KR" sz="1400" dirty="0"/>
              <a:t>: </a:t>
            </a:r>
            <a:r>
              <a:rPr lang="ko-KR" altLang="en-US" sz="1400" dirty="0"/>
              <a:t>논문에는 실제 </a:t>
            </a:r>
            <a:r>
              <a:rPr lang="en-US" altLang="ko-KR" sz="1400" dirty="0" err="1"/>
              <a:t>timestep</a:t>
            </a:r>
            <a:r>
              <a:rPr lang="ko-KR" altLang="en-US" sz="1400" dirty="0"/>
              <a:t>을 반영하지 않음</a:t>
            </a:r>
            <a:endParaRPr lang="en-US" altLang="ko-KR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D6418B-A127-3FCC-2DAF-41D64D3FC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27" y="2333396"/>
            <a:ext cx="3178059" cy="26386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20130D-A466-F0CA-5467-DB268276B5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84" y="3756908"/>
            <a:ext cx="2554611" cy="191595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347340D-E3A6-E359-1925-A7CF96E649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80" y="1835471"/>
            <a:ext cx="2554611" cy="19159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A6E748-76D4-2EA2-9C43-93607425B3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91" y="1829992"/>
            <a:ext cx="2554611" cy="191595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0D5C31F-9350-4C50-E67F-6484299657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79" y="3756908"/>
            <a:ext cx="2554611" cy="19159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C7E43F-CE4F-F674-2BCA-BD0BA2254601}"/>
              </a:ext>
            </a:extLst>
          </p:cNvPr>
          <p:cNvSpPr txBox="1"/>
          <p:nvPr/>
        </p:nvSpPr>
        <p:spPr>
          <a:xfrm>
            <a:off x="7450" y="1272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3. CMAPSS </a:t>
            </a:r>
            <a:r>
              <a:rPr lang="ko-KR" altLang="en-US" b="1" dirty="0">
                <a:latin typeface="+mj-ea"/>
                <a:ea typeface="+mj-ea"/>
              </a:rPr>
              <a:t>데이터 학습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773398-C6DF-C7EA-1413-967781386F7A}"/>
              </a:ext>
            </a:extLst>
          </p:cNvPr>
          <p:cNvSpPr txBox="1"/>
          <p:nvPr/>
        </p:nvSpPr>
        <p:spPr>
          <a:xfrm>
            <a:off x="272627" y="4932784"/>
            <a:ext cx="317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논문 상 결과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ABC96-BBBA-17DB-A668-E00D1A18E5F6}"/>
              </a:ext>
            </a:extLst>
          </p:cNvPr>
          <p:cNvSpPr txBox="1"/>
          <p:nvPr/>
        </p:nvSpPr>
        <p:spPr>
          <a:xfrm>
            <a:off x="4833561" y="5672866"/>
            <a:ext cx="317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직접 도출한 결과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45071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결과 비교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5599" y="1168243"/>
            <a:ext cx="6568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/>
              <a:t>신경망형상을</a:t>
            </a:r>
            <a:r>
              <a:rPr lang="ko-KR" altLang="en-US" sz="1400" dirty="0"/>
              <a:t> 논문과 동일하게 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성능 매우 </a:t>
            </a:r>
            <a:r>
              <a:rPr lang="ko-KR" altLang="en-US" sz="1400"/>
              <a:t>좋지 않음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논문의 </a:t>
            </a:r>
            <a:r>
              <a:rPr lang="en-US" altLang="ko-KR" sz="1400" dirty="0"/>
              <a:t>Train </a:t>
            </a:r>
            <a:r>
              <a:rPr lang="en-US" altLang="ko-KR" sz="1400" dirty="0" err="1"/>
              <a:t>Fcn</a:t>
            </a:r>
            <a:r>
              <a:rPr lang="ko-KR" altLang="en-US" sz="1400" dirty="0"/>
              <a:t>은 </a:t>
            </a:r>
            <a:r>
              <a:rPr lang="en-US" altLang="ko-KR" sz="1400" dirty="0" err="1"/>
              <a:t>Matlab</a:t>
            </a:r>
            <a:r>
              <a:rPr lang="en-US" altLang="ko-KR" sz="1400" dirty="0"/>
              <a:t> </a:t>
            </a:r>
            <a:r>
              <a:rPr lang="ko-KR" altLang="en-US" sz="1400" dirty="0"/>
              <a:t>내의 </a:t>
            </a:r>
            <a:r>
              <a:rPr lang="en-US" altLang="ko-KR" sz="1400" dirty="0"/>
              <a:t>Optimizer</a:t>
            </a:r>
            <a:r>
              <a:rPr lang="ko-KR" altLang="en-US" sz="1400" dirty="0"/>
              <a:t>이며</a:t>
            </a:r>
            <a:r>
              <a:rPr lang="en-US" altLang="ko-KR" sz="1400" dirty="0"/>
              <a:t>, python</a:t>
            </a:r>
            <a:r>
              <a:rPr lang="ko-KR" altLang="en-US" sz="1400" dirty="0"/>
              <a:t>에는 없으나 크게 성능 차이는 없을 것으로 판단</a:t>
            </a:r>
            <a:endParaRPr lang="en-US" altLang="ko-KR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C7E43F-CE4F-F674-2BCA-BD0BA2254601}"/>
              </a:ext>
            </a:extLst>
          </p:cNvPr>
          <p:cNvSpPr txBox="1"/>
          <p:nvPr/>
        </p:nvSpPr>
        <p:spPr>
          <a:xfrm>
            <a:off x="7450" y="12725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3. CMAPSS </a:t>
            </a:r>
            <a:r>
              <a:rPr lang="ko-KR" altLang="en-US" b="1" dirty="0">
                <a:latin typeface="+mj-ea"/>
                <a:ea typeface="+mj-ea"/>
              </a:rPr>
              <a:t>데이터 학습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773398-C6DF-C7EA-1413-967781386F7A}"/>
              </a:ext>
            </a:extLst>
          </p:cNvPr>
          <p:cNvSpPr txBox="1"/>
          <p:nvPr/>
        </p:nvSpPr>
        <p:spPr>
          <a:xfrm>
            <a:off x="361326" y="4932784"/>
            <a:ext cx="317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논문 상 결과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5ABC96-BBBA-17DB-A668-E00D1A18E5F6}"/>
              </a:ext>
            </a:extLst>
          </p:cNvPr>
          <p:cNvSpPr txBox="1"/>
          <p:nvPr/>
        </p:nvSpPr>
        <p:spPr>
          <a:xfrm>
            <a:off x="4944480" y="6455381"/>
            <a:ext cx="31780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/>
              <a:t>&lt;</a:t>
            </a:r>
            <a:r>
              <a:rPr lang="ko-KR" altLang="en-US" sz="1200" b="1" dirty="0"/>
              <a:t>직접 도출한 결과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0" y="2972035"/>
            <a:ext cx="3009900" cy="1819275"/>
          </a:xfrm>
          <a:prstGeom prst="rect">
            <a:avLst/>
          </a:prstGeom>
        </p:spPr>
      </p:pic>
      <p:pic>
        <p:nvPicPr>
          <p:cNvPr id="30" name="그림 29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08" y="1691463"/>
            <a:ext cx="1800000" cy="1440000"/>
          </a:xfrm>
          <a:prstGeom prst="rect">
            <a:avLst/>
          </a:prstGeom>
        </p:spPr>
      </p:pic>
      <p:pic>
        <p:nvPicPr>
          <p:cNvPr id="31" name="그림 30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04" y="1691463"/>
            <a:ext cx="1800000" cy="1440000"/>
          </a:xfrm>
          <a:prstGeom prst="rect">
            <a:avLst/>
          </a:prstGeom>
        </p:spPr>
      </p:pic>
      <p:pic>
        <p:nvPicPr>
          <p:cNvPr id="32" name="그림 31"/>
          <p:cNvPicPr preferRelativeResize="0"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08" y="3212846"/>
            <a:ext cx="1800000" cy="1440000"/>
          </a:xfrm>
          <a:prstGeom prst="rect">
            <a:avLst/>
          </a:prstGeom>
        </p:spPr>
      </p:pic>
      <p:pic>
        <p:nvPicPr>
          <p:cNvPr id="33" name="그림 32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04" y="3212846"/>
            <a:ext cx="1800000" cy="1440000"/>
          </a:xfrm>
          <a:prstGeom prst="rect">
            <a:avLst/>
          </a:prstGeom>
        </p:spPr>
      </p:pic>
      <p:pic>
        <p:nvPicPr>
          <p:cNvPr id="34" name="그림 33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08" y="4837333"/>
            <a:ext cx="1800000" cy="1440000"/>
          </a:xfrm>
          <a:prstGeom prst="rect">
            <a:avLst/>
          </a:prstGeom>
        </p:spPr>
      </p:pic>
      <p:pic>
        <p:nvPicPr>
          <p:cNvPr id="35" name="그림 34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04" y="4837333"/>
            <a:ext cx="180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88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pPr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559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데이터란</a:t>
            </a:r>
            <a:r>
              <a:rPr lang="en-US" altLang="ko-KR" sz="1400" b="1" dirty="0">
                <a:latin typeface="+mj-ea"/>
                <a:ea typeface="+mj-ea"/>
              </a:rPr>
              <a:t>?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042" y="1295400"/>
            <a:ext cx="719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나사에서 제공하는 터보 팬 엔진 시뮬레이션 모델로부터 얻은 항공기 엔진 운용 데이터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3679553" y="3046393"/>
            <a:ext cx="2109090" cy="22960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터보 팬 엔진 시뮬레이션 모델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" y="2557747"/>
            <a:ext cx="3179490" cy="293495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297367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5829581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212628" y="2566247"/>
            <a:ext cx="2819399" cy="2993899"/>
            <a:chOff x="0" y="0"/>
            <a:chExt cx="6342857" cy="7627426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342857" cy="637143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5"/>
            <a:srcRect b="57075"/>
            <a:stretch/>
          </p:blipFill>
          <p:spPr>
            <a:xfrm>
              <a:off x="52259" y="6319225"/>
              <a:ext cx="6057143" cy="130820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418" y="3751711"/>
            <a:ext cx="1960773" cy="1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 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8003" y="1566334"/>
            <a:ext cx="3675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운용 설정과 결함 조건에 따라 </a:t>
            </a:r>
            <a:r>
              <a:rPr lang="en-US" altLang="ko-KR" sz="1400" dirty="0"/>
              <a:t>4</a:t>
            </a:r>
            <a:r>
              <a:rPr lang="ko-KR" altLang="en-US" sz="1400" dirty="0"/>
              <a:t>가지 데이터 세트로 구성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운용 설정</a:t>
            </a:r>
            <a:r>
              <a:rPr lang="en-US" altLang="ko-KR" sz="1400" dirty="0"/>
              <a:t>: </a:t>
            </a:r>
            <a:r>
              <a:rPr lang="ko-KR" altLang="en-US" sz="1400" dirty="0"/>
              <a:t>마하 </a:t>
            </a:r>
            <a:r>
              <a:rPr lang="en-US" altLang="ko-KR" sz="1400" dirty="0"/>
              <a:t>, </a:t>
            </a:r>
            <a:r>
              <a:rPr lang="ko-KR" altLang="en-US" sz="1400" dirty="0"/>
              <a:t>고도 수</a:t>
            </a:r>
            <a:r>
              <a:rPr lang="en-US" altLang="ko-KR" sz="1400" dirty="0"/>
              <a:t>, TRA(throttle resolver angle)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결함 조건</a:t>
            </a:r>
            <a:r>
              <a:rPr lang="en-US" altLang="ko-KR" sz="1400" dirty="0"/>
              <a:t>: </a:t>
            </a:r>
            <a:r>
              <a:rPr lang="ko-KR" altLang="en-US" sz="1400" dirty="0"/>
              <a:t>팬 또는 고압 압축기에 결함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FD002 </a:t>
            </a:r>
            <a:r>
              <a:rPr lang="ko-KR" altLang="en-US" sz="1400" dirty="0"/>
              <a:t>데이터 세트만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9" y="1496992"/>
            <a:ext cx="4192417" cy="4321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72" y="3328506"/>
            <a:ext cx="1960773" cy="131723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540773" y="3243164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226573" y="4401991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16666" y="1825795"/>
            <a:ext cx="762701" cy="16624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7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그룹핑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주어진 데이터의 특징을 고려하여 여러 그룹으로 나누는 방법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센서 데이터</a:t>
            </a:r>
            <a:r>
              <a:rPr lang="en-US" altLang="ko-KR" sz="1400" dirty="0"/>
              <a:t>(21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r>
              <a:rPr lang="ko-KR" altLang="en-US" sz="1400" dirty="0"/>
              <a:t>를 대상으로 </a:t>
            </a:r>
            <a:r>
              <a:rPr lang="en-US" altLang="ko-KR" sz="1400" dirty="0" err="1"/>
              <a:t>Kmeans</a:t>
            </a:r>
            <a:r>
              <a:rPr lang="en-US" altLang="ko-KR" sz="1400" dirty="0"/>
              <a:t> </a:t>
            </a:r>
            <a:r>
              <a:rPr lang="ko-KR" altLang="en-US" sz="1400" dirty="0"/>
              <a:t>알고리즘 활용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6</a:t>
            </a:r>
            <a:r>
              <a:rPr lang="ko-KR" altLang="en-US" sz="1400" dirty="0"/>
              <a:t>개의 그룹으로 나눠짐</a:t>
            </a:r>
            <a:r>
              <a:rPr lang="en-US" altLang="ko-KR" sz="1400" dirty="0"/>
              <a:t>(</a:t>
            </a:r>
            <a:r>
              <a:rPr lang="ko-KR" altLang="en-US" sz="1400" dirty="0"/>
              <a:t>운용 조건 </a:t>
            </a:r>
            <a:r>
              <a:rPr lang="en-US" altLang="ko-KR" sz="1400" dirty="0"/>
              <a:t>6</a:t>
            </a:r>
            <a:r>
              <a:rPr lang="ko-KR" altLang="en-US" sz="1400" dirty="0"/>
              <a:t>가지와 동일</a:t>
            </a:r>
            <a:r>
              <a:rPr lang="en-US" altLang="ko-KR" sz="1400" dirty="0"/>
              <a:t>)</a:t>
            </a:r>
          </a:p>
          <a:p>
            <a:pPr lvl="1"/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75" y="3201070"/>
            <a:ext cx="3375156" cy="220003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0C337FD-C68F-7B7E-9BCA-0CEF154F0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443" y="2914888"/>
            <a:ext cx="3375154" cy="2505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53A85-6401-7CEF-3F3C-6CF4162F1B53}"/>
              </a:ext>
            </a:extLst>
          </p:cNvPr>
          <p:cNvSpPr txBox="1"/>
          <p:nvPr/>
        </p:nvSpPr>
        <p:spPr>
          <a:xfrm>
            <a:off x="1493748" y="5401107"/>
            <a:ext cx="19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6</a:t>
            </a:r>
            <a:r>
              <a:rPr lang="ko-KR" altLang="en-US" sz="1200" b="1" dirty="0"/>
              <a:t>개 그룹으로 군집화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논문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445C5-2B6C-65D5-706C-53DBDDAC82D1}"/>
              </a:ext>
            </a:extLst>
          </p:cNvPr>
          <p:cNvSpPr txBox="1"/>
          <p:nvPr/>
        </p:nvSpPr>
        <p:spPr>
          <a:xfrm>
            <a:off x="5724453" y="5420157"/>
            <a:ext cx="1822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6</a:t>
            </a:r>
            <a:r>
              <a:rPr lang="ko-KR" altLang="en-US" sz="1200" b="1" dirty="0"/>
              <a:t>개 그룹으로 군집화</a:t>
            </a:r>
            <a:r>
              <a:rPr lang="en-US" altLang="ko-KR" sz="1200" b="1" dirty="0"/>
              <a:t>(CY)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3733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044418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369037" y="1403660"/>
            <a:ext cx="5155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군집화를 시키지 않으면 센서 값의 경향이 보이지 않음</a:t>
            </a:r>
            <a:r>
              <a:rPr lang="en-US" altLang="ko-KR" sz="1400" dirty="0"/>
              <a:t>(</a:t>
            </a:r>
            <a:r>
              <a:rPr lang="ko-KR" altLang="en-US" sz="1400" dirty="0"/>
              <a:t>오른쪽 그래프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Regime </a:t>
            </a:r>
            <a:r>
              <a:rPr lang="ko-KR" altLang="en-US" sz="1400" dirty="0"/>
              <a:t>별로 데이터를 구분했을 때 센서 값들의 열화 트렌드를 시각적으로 확인할 수 있음</a:t>
            </a:r>
            <a:r>
              <a:rPr lang="en-US" altLang="ko-KR" sz="1400" dirty="0"/>
              <a:t>(</a:t>
            </a:r>
            <a:r>
              <a:rPr lang="ko-KR" altLang="en-US" sz="1400" dirty="0"/>
              <a:t>아래 </a:t>
            </a:r>
            <a:r>
              <a:rPr lang="en-US" altLang="ko-KR" sz="1400" dirty="0"/>
              <a:t>2</a:t>
            </a:r>
            <a:r>
              <a:rPr lang="ko-KR" altLang="en-US" sz="1400" dirty="0"/>
              <a:t>개 그래프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논문 그래프 번호와 직접 도출한 그래프 번호는 다를 수 있음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99" y="2753283"/>
            <a:ext cx="3278977" cy="37865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59" y="2973337"/>
            <a:ext cx="3004366" cy="343606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643" y="1039579"/>
            <a:ext cx="2452911" cy="144609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287220" y="2466707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內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108879" y="6409405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702146" y="6409405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직접 도출한 그래프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CFA8F-5A13-5596-EB80-53689170149C}"/>
              </a:ext>
            </a:extLst>
          </p:cNvPr>
          <p:cNvSpPr txBox="1"/>
          <p:nvPr/>
        </p:nvSpPr>
        <p:spPr>
          <a:xfrm>
            <a:off x="501226" y="741508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그룹핑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1F233-1761-1AB8-8A4B-B0ED53B0620A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275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5599" y="1254847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352"/>
          <a:stretch/>
        </p:blipFill>
        <p:spPr>
          <a:xfrm>
            <a:off x="264865" y="5123297"/>
            <a:ext cx="8642067" cy="11724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4865" y="5056911"/>
            <a:ext cx="8074801" cy="1303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02129" y="4363085"/>
            <a:ext cx="518404" cy="273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54346" y="4374944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: </a:t>
            </a:r>
            <a:r>
              <a:rPr lang="ko-KR" altLang="en-US" sz="1100" dirty="0"/>
              <a:t>원본 데이터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502129" y="4702940"/>
            <a:ext cx="518404" cy="27346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154346" y="4714799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: </a:t>
            </a:r>
            <a:r>
              <a:rPr lang="ko-KR" altLang="en-US" sz="1100" dirty="0"/>
              <a:t>추가한 데이터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375188" y="5055406"/>
            <a:ext cx="582544" cy="130537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41506" y="4061903"/>
            <a:ext cx="560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Type : Train data(0) , Test data(1)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/>
              <a:t>Regime : k-means </a:t>
            </a:r>
            <a:r>
              <a:rPr lang="ko-KR" altLang="en-US" sz="1400" dirty="0"/>
              <a:t>알고리즘을 통해 군집화 되어 나온 </a:t>
            </a:r>
            <a:r>
              <a:rPr lang="ko-KR" altLang="en-US" sz="1400" dirty="0" err="1"/>
              <a:t>라벨링</a:t>
            </a:r>
            <a:r>
              <a:rPr lang="ko-KR" altLang="en-US" sz="1400" dirty="0"/>
              <a:t> 값</a:t>
            </a:r>
            <a:r>
              <a:rPr lang="en-US" altLang="ko-KR" sz="1400" dirty="0"/>
              <a:t>(0~5)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809" y="1732840"/>
            <a:ext cx="5079592" cy="21836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68700A-981C-0E7C-CE0E-8E018CAA4C3B}"/>
              </a:ext>
            </a:extLst>
          </p:cNvPr>
          <p:cNvSpPr txBox="1"/>
          <p:nvPr/>
        </p:nvSpPr>
        <p:spPr>
          <a:xfrm>
            <a:off x="501226" y="741508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err="1">
                <a:latin typeface="+mj-ea"/>
                <a:ea typeface="+mj-ea"/>
              </a:rPr>
              <a:t>그룹핑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409C1-FEDB-558C-9C27-1B0DED7BFC7C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532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센서 선택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상관도를 통한 센서 선택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고장과 상관도가 높은 센서들을 이용해서 신경망 학습 속도와 성능을 높이기 위함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Spearman </a:t>
            </a:r>
            <a:r>
              <a:rPr lang="ko-KR" altLang="en-US" sz="1400" dirty="0"/>
              <a:t>상관계수 식을 통해 </a:t>
            </a:r>
            <a:r>
              <a:rPr lang="en-US" altLang="ko-KR" sz="1400" dirty="0"/>
              <a:t>0.4</a:t>
            </a:r>
            <a:r>
              <a:rPr lang="ko-KR" altLang="en-US" sz="1400" dirty="0"/>
              <a:t>가 넘는 센서만 선택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논문에서 선별한 </a:t>
            </a:r>
            <a:r>
              <a:rPr lang="en-US" altLang="ko-KR" sz="1400" dirty="0"/>
              <a:t>Sensor </a:t>
            </a:r>
            <a:r>
              <a:rPr lang="ko-KR" altLang="en-US" sz="1400" dirty="0"/>
              <a:t>번호와 직접 도출한 </a:t>
            </a:r>
            <a:r>
              <a:rPr lang="en-US" altLang="ko-KR" sz="1400" dirty="0"/>
              <a:t>Sensor </a:t>
            </a:r>
            <a:r>
              <a:rPr lang="ko-KR" altLang="en-US" sz="1400" dirty="0"/>
              <a:t>번호가 서로 다름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논문 선별한 </a:t>
            </a:r>
            <a:r>
              <a:rPr lang="en-US" altLang="ko-KR" sz="1400" dirty="0"/>
              <a:t>Sensor </a:t>
            </a:r>
            <a:r>
              <a:rPr lang="ko-KR" altLang="en-US" sz="1400" dirty="0"/>
              <a:t>번호 따름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492" y="4366011"/>
            <a:ext cx="3492579" cy="17328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4094" y="2752361"/>
            <a:ext cx="4095377" cy="10722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BC7BDA-CDD9-4F0A-5644-4EDF4C611E2C}"/>
              </a:ext>
            </a:extLst>
          </p:cNvPr>
          <p:cNvSpPr txBox="1"/>
          <p:nvPr/>
        </p:nvSpPr>
        <p:spPr>
          <a:xfrm>
            <a:off x="3921418" y="3920403"/>
            <a:ext cx="185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&lt;Spearman </a:t>
            </a:r>
            <a:r>
              <a:rPr lang="ko-KR" altLang="en-US" sz="1200" b="1" dirty="0"/>
              <a:t>상관 계수 식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4137F2-066F-5679-7A87-F2BD5E8B174C}"/>
              </a:ext>
            </a:extLst>
          </p:cNvPr>
          <p:cNvSpPr txBox="1"/>
          <p:nvPr/>
        </p:nvSpPr>
        <p:spPr>
          <a:xfrm>
            <a:off x="2873893" y="6062872"/>
            <a:ext cx="3554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상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0.4 </a:t>
            </a:r>
            <a:r>
              <a:rPr lang="ko-KR" altLang="en-US" sz="1200" b="1" dirty="0"/>
              <a:t>이상인 </a:t>
            </a:r>
            <a:r>
              <a:rPr lang="en-US" altLang="ko-KR" sz="1200" b="1" dirty="0"/>
              <a:t>Sensor</a:t>
            </a:r>
            <a:r>
              <a:rPr lang="ko-KR" altLang="en-US" sz="1200" b="1" dirty="0"/>
              <a:t>들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6D378-C20A-E951-8158-4D7BDF764721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49297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168243"/>
            <a:ext cx="4432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센서 선택</a:t>
            </a:r>
            <a:r>
              <a:rPr lang="en-US" altLang="ko-KR" sz="1400" dirty="0"/>
              <a:t>(Spearman </a:t>
            </a:r>
            <a:r>
              <a:rPr lang="ko-KR" altLang="en-US" sz="1400" dirty="0"/>
              <a:t>상관 계수 </a:t>
            </a:r>
            <a:r>
              <a:rPr lang="en-US" altLang="ko-KR" sz="1400" dirty="0"/>
              <a:t>&gt; 0.4 </a:t>
            </a:r>
            <a:r>
              <a:rPr lang="ko-KR" altLang="en-US" sz="1400" dirty="0"/>
              <a:t>이상 센서 선별</a:t>
            </a:r>
            <a:r>
              <a:rPr lang="en-US" altLang="ko-KR" sz="1400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16485" y="1668431"/>
            <a:ext cx="348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1) </a:t>
            </a:r>
            <a:r>
              <a:rPr lang="ko-KR" altLang="en-US" sz="1400" dirty="0"/>
              <a:t>센서 값 </a:t>
            </a:r>
            <a:r>
              <a:rPr lang="en-US" altLang="ko-KR" sz="1400" dirty="0"/>
              <a:t>vs</a:t>
            </a:r>
            <a:r>
              <a:rPr lang="ko-KR" altLang="en-US" sz="1400" dirty="0"/>
              <a:t> 센서 값 대상</a:t>
            </a:r>
            <a:r>
              <a:rPr lang="en-US" altLang="ko-KR" sz="1400" dirty="0"/>
              <a:t>(</a:t>
            </a:r>
            <a:r>
              <a:rPr lang="ko-KR" altLang="en-US" sz="1400" dirty="0"/>
              <a:t>논문과 다름</a:t>
            </a:r>
            <a:r>
              <a:rPr lang="en-US" altLang="ko-KR" sz="1400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22" y="462426"/>
            <a:ext cx="3019846" cy="79068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04" y="4728016"/>
            <a:ext cx="3532982" cy="17528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25475" y="6414776"/>
            <a:ext cx="3199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內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197901" y="6457426"/>
            <a:ext cx="350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직접 도출한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22" name="부등호 21"/>
          <p:cNvSpPr/>
          <p:nvPr/>
        </p:nvSpPr>
        <p:spPr>
          <a:xfrm>
            <a:off x="4479230" y="5462424"/>
            <a:ext cx="508000" cy="448733"/>
          </a:xfrm>
          <a:prstGeom prst="mathNot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591973"/>
              </p:ext>
            </p:extLst>
          </p:nvPr>
        </p:nvGraphicFramePr>
        <p:xfrm>
          <a:off x="5116597" y="4978334"/>
          <a:ext cx="3670300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355586792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129056432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 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9798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2,3,4,6,7,8,9,11,13,14,15,17,21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717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1804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2545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2,3,4,6,7,8,9,10,11,12,13,14,15,16,17,20,21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0886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93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77503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F566A58-08F7-B921-85F2-C6BFEF7781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48" y="1976207"/>
            <a:ext cx="2398204" cy="2579239"/>
          </a:xfrm>
          <a:prstGeom prst="rect">
            <a:avLst/>
          </a:prstGeom>
        </p:spPr>
      </p:pic>
      <p:pic>
        <p:nvPicPr>
          <p:cNvPr id="9" name="그림 8" descr="텍스트, 낱말맞추기게임, 점수판이(가) 표시된 사진&#10;&#10;자동 생성된 설명">
            <a:extLst>
              <a:ext uri="{FF2B5EF4-FFF2-40B4-BE49-F238E27FC236}">
                <a16:creationId xmlns:a16="http://schemas.microsoft.com/office/drawing/2014/main" id="{295DE1AF-0AB0-16B5-233B-C0729C13B8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01" y="1976207"/>
            <a:ext cx="2398204" cy="2579239"/>
          </a:xfrm>
          <a:prstGeom prst="rect">
            <a:avLst/>
          </a:prstGeom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A1166D61-81BA-3EA1-010C-39FACACA69C5}"/>
              </a:ext>
            </a:extLst>
          </p:cNvPr>
          <p:cNvCxnSpPr>
            <a:cxnSpLocks/>
          </p:cNvCxnSpPr>
          <p:nvPr/>
        </p:nvCxnSpPr>
        <p:spPr>
          <a:xfrm>
            <a:off x="4332552" y="2843796"/>
            <a:ext cx="784045" cy="2445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C727C3A-0667-94D8-5E23-E2D34B367BB0}"/>
              </a:ext>
            </a:extLst>
          </p:cNvPr>
          <p:cNvCxnSpPr>
            <a:cxnSpLocks/>
          </p:cNvCxnSpPr>
          <p:nvPr/>
        </p:nvCxnSpPr>
        <p:spPr>
          <a:xfrm>
            <a:off x="7596105" y="3878772"/>
            <a:ext cx="1190792" cy="2445932"/>
          </a:xfrm>
          <a:prstGeom prst="bentConnector3">
            <a:avLst>
              <a:gd name="adj1" fmla="val 1191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AB0621-FB94-9686-838E-22C4B3AD8DF4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BDB12-4C66-56C8-A8BF-B01B600031E4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센서 선택</a:t>
            </a:r>
          </a:p>
        </p:txBody>
      </p:sp>
    </p:spTree>
    <p:extLst>
      <p:ext uri="{BB962C8B-B14F-4D97-AF65-F5344CB8AC3E}">
        <p14:creationId xmlns:p14="http://schemas.microsoft.com/office/powerpoint/2010/main" val="289019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35599" y="1168243"/>
            <a:ext cx="4432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센서 선택</a:t>
            </a:r>
            <a:r>
              <a:rPr lang="en-US" altLang="ko-KR" sz="1400" dirty="0"/>
              <a:t>(Spearman </a:t>
            </a:r>
            <a:r>
              <a:rPr lang="ko-KR" altLang="en-US" sz="1400" dirty="0"/>
              <a:t>상관 계수 </a:t>
            </a:r>
            <a:r>
              <a:rPr lang="en-US" altLang="ko-KR" sz="1400" dirty="0"/>
              <a:t>&gt; 0.4 </a:t>
            </a:r>
            <a:r>
              <a:rPr lang="ko-KR" altLang="en-US" sz="1400" dirty="0"/>
              <a:t>이상 센서 선별</a:t>
            </a:r>
            <a:r>
              <a:rPr lang="en-US" altLang="ko-KR" sz="1400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16485" y="1668431"/>
            <a:ext cx="3508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/>
              <a:t>2) </a:t>
            </a:r>
            <a:r>
              <a:rPr lang="ko-KR" altLang="en-US" sz="1400" dirty="0"/>
              <a:t>센서 값 </a:t>
            </a:r>
            <a:r>
              <a:rPr lang="en-US" altLang="ko-KR" sz="1400" dirty="0"/>
              <a:t>vs</a:t>
            </a:r>
            <a:r>
              <a:rPr lang="ko-KR" altLang="en-US" sz="1400" dirty="0"/>
              <a:t> 센서 값 대상</a:t>
            </a:r>
            <a:r>
              <a:rPr lang="en-US" altLang="ko-KR" sz="1400" dirty="0"/>
              <a:t>(</a:t>
            </a:r>
            <a:r>
              <a:rPr lang="ko-KR" altLang="en-US" sz="1400" dirty="0"/>
              <a:t>논문과 다름</a:t>
            </a:r>
            <a:r>
              <a:rPr lang="en-US" altLang="ko-KR" sz="1400" dirty="0"/>
              <a:t>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22" y="462426"/>
            <a:ext cx="3019846" cy="790685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58" y="4881793"/>
            <a:ext cx="3532982" cy="175286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62732" y="6568553"/>
            <a:ext cx="3199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논문 內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207950" y="6496161"/>
            <a:ext cx="350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&lt;</a:t>
            </a:r>
            <a:r>
              <a:rPr lang="ko-KR" altLang="en-US" sz="1200" b="1" dirty="0"/>
              <a:t>직접 도출한 </a:t>
            </a:r>
            <a:r>
              <a:rPr lang="en-US" altLang="ko-KR" sz="1200" b="1" dirty="0"/>
              <a:t>Spearman </a:t>
            </a:r>
            <a:r>
              <a:rPr lang="ko-KR" altLang="en-US" sz="1200" b="1" dirty="0"/>
              <a:t>상관 계수 </a:t>
            </a:r>
            <a:r>
              <a:rPr lang="en-US" altLang="ko-KR" sz="1200" b="1" dirty="0"/>
              <a:t>&gt;0.4 </a:t>
            </a:r>
            <a:r>
              <a:rPr lang="ko-KR" altLang="en-US" sz="1200" b="1" dirty="0"/>
              <a:t>이상 센서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sp>
        <p:nvSpPr>
          <p:cNvPr id="43" name="부등호 42"/>
          <p:cNvSpPr/>
          <p:nvPr/>
        </p:nvSpPr>
        <p:spPr>
          <a:xfrm>
            <a:off x="4489279" y="5575860"/>
            <a:ext cx="508000" cy="448733"/>
          </a:xfrm>
          <a:prstGeom prst="mathNot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766933"/>
              </p:ext>
            </p:extLst>
          </p:nvPr>
        </p:nvGraphicFramePr>
        <p:xfrm>
          <a:off x="5126646" y="5000859"/>
          <a:ext cx="3670300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279367235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396182116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 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719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2,3,4,7,8,9,11,13,14,15,17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9463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2,3,4,8,9,11.13,14,15,17,20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4458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4561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2,3,4,7,8,9,10,11,12,13,14,15,16,17,20,21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5548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68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995261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2DA557C-7BA0-F347-25E8-F950268419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668" y="1976207"/>
            <a:ext cx="2606272" cy="26946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F16227-6E4D-3313-70EC-DBC198CAF6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62" y="1976206"/>
            <a:ext cx="2810242" cy="2905585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B5DA45D-BABE-BBD7-DFF6-5A5FD075A2E3}"/>
              </a:ext>
            </a:extLst>
          </p:cNvPr>
          <p:cNvCxnSpPr>
            <a:cxnSpLocks/>
          </p:cNvCxnSpPr>
          <p:nvPr/>
        </p:nvCxnSpPr>
        <p:spPr>
          <a:xfrm>
            <a:off x="4302408" y="2843796"/>
            <a:ext cx="784045" cy="24459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3AAA4BB-0BC2-D946-32F8-2E398ECFCAA0}"/>
              </a:ext>
            </a:extLst>
          </p:cNvPr>
          <p:cNvCxnSpPr>
            <a:cxnSpLocks/>
          </p:cNvCxnSpPr>
          <p:nvPr/>
        </p:nvCxnSpPr>
        <p:spPr>
          <a:xfrm>
            <a:off x="7646345" y="3878772"/>
            <a:ext cx="1190792" cy="2445932"/>
          </a:xfrm>
          <a:prstGeom prst="bentConnector3">
            <a:avLst>
              <a:gd name="adj1" fmla="val 11919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BD8052-8219-CC8A-4B62-22214DDA91F1}"/>
              </a:ext>
            </a:extLst>
          </p:cNvPr>
          <p:cNvSpPr txBox="1"/>
          <p:nvPr/>
        </p:nvSpPr>
        <p:spPr>
          <a:xfrm>
            <a:off x="7450" y="12725"/>
            <a:ext cx="294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2. CMAPSS </a:t>
            </a:r>
            <a:r>
              <a:rPr lang="ko-KR" altLang="en-US" b="1" dirty="0">
                <a:latin typeface="+mj-ea"/>
                <a:ea typeface="+mj-ea"/>
              </a:rPr>
              <a:t>데이터 </a:t>
            </a:r>
            <a:r>
              <a:rPr lang="ko-KR" altLang="en-US" b="1" dirty="0" err="1">
                <a:latin typeface="+mj-ea"/>
                <a:ea typeface="+mj-ea"/>
              </a:rPr>
              <a:t>전처리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CD7FA-E71B-B9F5-0AEF-388878F8CFDD}"/>
              </a:ext>
            </a:extLst>
          </p:cNvPr>
          <p:cNvSpPr txBox="1"/>
          <p:nvPr/>
        </p:nvSpPr>
        <p:spPr>
          <a:xfrm>
            <a:off x="501226" y="741508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센서 선택</a:t>
            </a:r>
          </a:p>
        </p:txBody>
      </p:sp>
    </p:spTree>
    <p:extLst>
      <p:ext uri="{BB962C8B-B14F-4D97-AF65-F5344CB8AC3E}">
        <p14:creationId xmlns:p14="http://schemas.microsoft.com/office/powerpoint/2010/main" val="53911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37172</TotalTime>
  <Words>644</Words>
  <Application>Microsoft Office PowerPoint</Application>
  <PresentationFormat>화면 슬라이드 쇼(4:3)</PresentationFormat>
  <Paragraphs>163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Arial</vt:lpstr>
      <vt:lpstr>맑은 고딕</vt:lpstr>
      <vt:lpstr>Calibri</vt:lpstr>
      <vt:lpstr>Calibri Light</vt:lpstr>
      <vt:lpstr>Office 테마</vt:lpstr>
      <vt:lpstr>CMAPSS 데이터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Helideck</dc:title>
  <dc:creator>Windows 사용자</dc:creator>
  <cp:lastModifiedBy>Kim Chanyoung</cp:lastModifiedBy>
  <cp:revision>900</cp:revision>
  <cp:lastPrinted>2019-03-28T05:19:17Z</cp:lastPrinted>
  <dcterms:created xsi:type="dcterms:W3CDTF">2019-03-20T12:01:49Z</dcterms:created>
  <dcterms:modified xsi:type="dcterms:W3CDTF">2022-12-28T04:49:58Z</dcterms:modified>
</cp:coreProperties>
</file>